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731" r:id="rId2"/>
    <p:sldId id="747" r:id="rId3"/>
    <p:sldId id="662" r:id="rId4"/>
    <p:sldId id="745" r:id="rId5"/>
    <p:sldId id="702" r:id="rId6"/>
    <p:sldId id="709" r:id="rId7"/>
    <p:sldId id="711" r:id="rId8"/>
    <p:sldId id="732" r:id="rId9"/>
    <p:sldId id="712" r:id="rId10"/>
    <p:sldId id="714" r:id="rId11"/>
    <p:sldId id="708" r:id="rId12"/>
    <p:sldId id="733" r:id="rId13"/>
    <p:sldId id="716" r:id="rId14"/>
    <p:sldId id="717" r:id="rId15"/>
    <p:sldId id="734" r:id="rId16"/>
    <p:sldId id="736" r:id="rId17"/>
    <p:sldId id="267" r:id="rId18"/>
    <p:sldId id="743" r:id="rId19"/>
    <p:sldId id="720" r:id="rId20"/>
    <p:sldId id="7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B18F46-DD63-3943-B9A6-C996D6A5B083}">
          <p14:sldIdLst>
            <p14:sldId id="731"/>
            <p14:sldId id="747"/>
            <p14:sldId id="662"/>
            <p14:sldId id="745"/>
            <p14:sldId id="702"/>
            <p14:sldId id="709"/>
            <p14:sldId id="711"/>
            <p14:sldId id="732"/>
            <p14:sldId id="712"/>
            <p14:sldId id="714"/>
            <p14:sldId id="708"/>
            <p14:sldId id="733"/>
            <p14:sldId id="716"/>
            <p14:sldId id="717"/>
            <p14:sldId id="734"/>
            <p14:sldId id="736"/>
            <p14:sldId id="267"/>
            <p14:sldId id="743"/>
            <p14:sldId id="720"/>
            <p14:sldId id="73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C7D2"/>
    <a:srgbClr val="0598E2"/>
    <a:srgbClr val="F45919"/>
    <a:srgbClr val="FFC200"/>
    <a:srgbClr val="00C7D2"/>
    <a:srgbClr val="2985DC"/>
    <a:srgbClr val="733D91"/>
    <a:srgbClr val="1198E3"/>
    <a:srgbClr val="15C7D1"/>
    <a:srgbClr val="468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62" autoAdjust="0"/>
    <p:restoredTop sz="86408" autoAdjust="0"/>
  </p:normalViewPr>
  <p:slideViewPr>
    <p:cSldViewPr snapToGrid="0" snapToObjects="1" showGuides="1">
      <p:cViewPr varScale="1">
        <p:scale>
          <a:sx n="94" d="100"/>
          <a:sy n="94" d="100"/>
        </p:scale>
        <p:origin x="232" y="440"/>
      </p:cViewPr>
      <p:guideLst/>
    </p:cSldViewPr>
  </p:slideViewPr>
  <p:outlineViewPr>
    <p:cViewPr>
      <p:scale>
        <a:sx n="33" d="100"/>
        <a:sy n="33" d="100"/>
      </p:scale>
      <p:origin x="0" y="-2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5632"/>
    </p:cViewPr>
  </p:sorterViewPr>
  <p:notesViewPr>
    <p:cSldViewPr snapToGrid="0" snapToObjects="1">
      <p:cViewPr varScale="1">
        <p:scale>
          <a:sx n="85" d="100"/>
          <a:sy n="85" d="100"/>
        </p:scale>
        <p:origin x="-364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B64E8-797F-C445-939E-DA7DA0B37BC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D841D-584E-894B-BA60-5D180B8F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68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9EA7D-2FC1-FE4B-A3A9-6AA0BE3CE89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7F56C-431F-644C-8386-63DB06DF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1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Deck, Live Demo, 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F56C-431F-644C-8386-63DB06DF23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9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384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Parasite | Netflix buying local | Have to buy wider, to meet tastes | Streaming = borderless</a:t>
            </a:r>
          </a:p>
          <a:p>
            <a:r>
              <a:rPr lang="en-US" dirty="0"/>
              <a:t>Stacking subs</a:t>
            </a:r>
          </a:p>
          <a:p>
            <a:r>
              <a:rPr lang="en-US" dirty="0"/>
              <a:t>All Inevitable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F56C-431F-644C-8386-63DB06DF23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2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F56C-431F-644C-8386-63DB06DF23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68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F56C-431F-644C-8386-63DB06DF23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91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600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7937A-6E58-F240-8DE7-F5C2DFC1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FA9-1773-5143-B625-DCEA258B3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88F3B-AB7A-DB4D-BC54-A9F1B957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9C6BE-6F6A-744A-95EA-7A352D9A5D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6D2F2-C546-5D42-BFB5-2EAB089C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CFE2B-00AF-A54E-A171-CB10795F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EA62-C42D-8E44-B5F9-4701785D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8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A430-FC50-2544-899A-D108535C7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F6630-61FC-EA49-9557-3C4C51FFB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0ED4E-646E-A641-8791-491CBAF8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9C6BE-6F6A-744A-95EA-7A352D9A5D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B9C4A-2670-4E4D-BA9F-032BCAF3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E100E-44D2-E142-9759-260A2D7E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EA62-C42D-8E44-B5F9-4701785D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8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9A6CD-F1D1-574A-B407-4916253A4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A15F1-CDCA-1240-84B4-FE77288FD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3F82D-2BDC-0841-BA06-1A0C05D0D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9C6BE-6F6A-744A-95EA-7A352D9A5D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DF70E-0A0A-4840-8F45-2FD4D0EF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0D6E1-71D8-3F46-BBDB-4982E0BCD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EA62-C42D-8E44-B5F9-4701785D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18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6347-08BB-244D-862F-E29E0B718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272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-11544" y="-34642"/>
            <a:ext cx="12211914" cy="330842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922321" y="2216831"/>
            <a:ext cx="4341831" cy="275028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4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C884-6717-F047-81E5-3AA9435D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1BB08-F006-D543-811B-B8595A2DF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BD7B0-78B5-FA4C-8663-5B813D68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9C6BE-6F6A-744A-95EA-7A352D9A5D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2C0F9-E44E-234A-A093-FE2F93B0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240E1-CCDB-6C4D-A223-64F50515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EA62-C42D-8E44-B5F9-4701785D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6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A63A4-435A-3441-AF7E-11D75525F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7ECC0-21A5-CC4C-8BB3-B0F456BFA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61F7B-405E-AD47-B4C3-29400ED8A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9C6BE-6F6A-744A-95EA-7A352D9A5D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878A5-F827-D149-BE7D-50063D06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28021-3B5F-B148-9229-3D118CF6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EA62-C42D-8E44-B5F9-4701785D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9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4735-C66F-C94E-B51C-3EC6D4EE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ED0A1-EE58-D549-A51A-3CD2DA4BB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8DC46-483F-DA41-B7D1-94C062769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658E4-166B-544E-B824-D54E7EA3D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9C6BE-6F6A-744A-95EA-7A352D9A5D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B8B20-90BA-3D4C-B1E1-CCB5097D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A3851-2B4C-A94D-ABCD-3A25FDAD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EA62-C42D-8E44-B5F9-4701785D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2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56E0-0806-DE4B-814D-23F0295D2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DA557-7322-2D43-983C-A134710C9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8B9B6-FE8B-EA4E-9AE9-0DEBEDCC9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D198E-9F9B-2942-8647-5B1EDF183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6A36E0-F12E-984C-87B5-112CEB3E1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E5C5F3-9E27-C540-9C85-7CDEE151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9C6BE-6F6A-744A-95EA-7A352D9A5D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C7962C-E0DB-6443-8892-939A2E1F2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266BE3-F8DB-8747-9BF1-89F5AE43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EA62-C42D-8E44-B5F9-4701785D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2548-ADF8-374B-8B88-0AF4F725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cs typeface="Cera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B92AF-1587-6042-9239-95377DEC1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cs typeface="Cera PRO"/>
              </a:defRPr>
            </a:lvl1pPr>
          </a:lstStyle>
          <a:p>
            <a:fld id="{D949C6BE-6F6A-744A-95EA-7A352D9A5D38}" type="datetimeFigureOut">
              <a:rPr lang="en-US" smtClean="0"/>
              <a:pPr/>
              <a:t>9/21/21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DF943-1351-4347-8B3E-4B304A2E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cs typeface="Cera PRO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C51C8-DF84-DA4B-B681-9FBD9D6A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cs typeface="Cera PRO"/>
              </a:defRPr>
            </a:lvl1pPr>
          </a:lstStyle>
          <a:p>
            <a:fld id="{29F1EA62-C42D-8E44-B5F9-4701785DE3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9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C562D-40A2-2145-BB81-1223C8BC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9C6BE-6F6A-744A-95EA-7A352D9A5D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5D86FD-DA1C-154B-9A55-04AD848C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BF8A0-4ABC-2140-97A1-A5BDF182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EA62-C42D-8E44-B5F9-4701785D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CC78-1B39-0846-AFAD-0D4D529B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5D651-79A3-A748-A911-E9E2AAF74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DBE38-DD34-254D-BDD7-1941888C9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27C85-C588-EC4F-AF27-1ECB15759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9C6BE-6F6A-744A-95EA-7A352D9A5D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B9575-E94E-0D46-9F34-AEDFC369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8D531-D9AA-1748-998F-A5AD0C82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EA62-C42D-8E44-B5F9-4701785D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7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64B37-4200-594C-94DA-FFC935CC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8B6B38-12F6-9645-99DD-0ADFFD9A6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83F58-9C09-D448-BD9E-1F84B622B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16D2D-C5E2-8A41-A4A7-CEE11FD0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9C6BE-6F6A-744A-95EA-7A352D9A5D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285AE-C562-8142-AD15-F5E65BE7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76287-E448-404A-A8F2-65172341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EA62-C42D-8E44-B5F9-4701785DE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5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D48475-D86F-B947-BF46-51DA7F80381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686" y="6176963"/>
            <a:ext cx="1894114" cy="4997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942475-F05B-8445-9FEE-01B32861AEA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574800" y="0"/>
            <a:ext cx="1041400" cy="520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F11E0B-D2F5-8941-A8B3-B2414BC82D7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13494"/>
            <a:ext cx="1041400" cy="1041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24782-0BE0-5E45-8873-D194AC74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BCF24E4-0BB1-9B45-9619-7A27F579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0CE63F-967B-D54C-9B37-18173D8E2B7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5400" y="2401206"/>
            <a:ext cx="546100" cy="109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942475-F05B-8445-9FEE-01B32861AEA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5400000">
            <a:off x="-25401" y="5119409"/>
            <a:ext cx="1041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6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>
              <a:lumMod val="65000"/>
              <a:lumOff val="35000"/>
            </a:schemeClr>
          </a:solidFill>
          <a:latin typeface="Cera PRO"/>
          <a:ea typeface="+mj-ea"/>
          <a:cs typeface="Cera PRO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Cera PRO"/>
          <a:ea typeface="+mn-ea"/>
          <a:cs typeface="Cera PRO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Cera PRO"/>
          <a:ea typeface="+mn-ea"/>
          <a:cs typeface="Cera PRO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Cera PRO"/>
          <a:ea typeface="+mn-ea"/>
          <a:cs typeface="Cera PRO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Cera PRO"/>
          <a:ea typeface="+mn-ea"/>
          <a:cs typeface="Cera PRO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Cera PRO"/>
          <a:ea typeface="+mn-ea"/>
          <a:cs typeface="Cera PRO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6B012-76AA-8047-9264-8ADE353D10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latin typeface="Futura Medium" panose="020B0602020204020303" pitchFamily="34" charset="-79"/>
              <a:ea typeface="Helvetica Neue Thin" panose="020B0403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0FD384-BA38-2341-B533-D4D2A43F9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Futura Medium" panose="020B0602020204020303" pitchFamily="34" charset="-79"/>
              <a:ea typeface="Helvetica Neue Thin" panose="020B0403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C0D60B-6DA1-2846-B9E7-0102FF9B3C59}"/>
              </a:ext>
            </a:extLst>
          </p:cNvPr>
          <p:cNvSpPr/>
          <p:nvPr/>
        </p:nvSpPr>
        <p:spPr>
          <a:xfrm>
            <a:off x="-58784" y="0"/>
            <a:ext cx="123095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ea typeface="Helvetica Neue Thin" panose="020B0403020202020204" pitchFamily="34" charset="0"/>
                <a:cs typeface="Futura Medium" panose="020B0602020204020303" pitchFamily="34" charset="-79"/>
              </a:rPr>
              <a:t>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F779B-4D1F-DE4B-9DEC-3F7CC3BD0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406" y="5966702"/>
            <a:ext cx="3126651" cy="8249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315A95-99F6-9746-9A3E-FD896421AD55}"/>
              </a:ext>
            </a:extLst>
          </p:cNvPr>
          <p:cNvSpPr/>
          <p:nvPr/>
        </p:nvSpPr>
        <p:spPr>
          <a:xfrm>
            <a:off x="0" y="2044630"/>
            <a:ext cx="123095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ea typeface="Helvetica Neue Thin" panose="020B0403020202020204" pitchFamily="34" charset="0"/>
                <a:cs typeface="Cera PRO"/>
              </a:rPr>
              <a:t>The Future of Content </a:t>
            </a:r>
          </a:p>
          <a:p>
            <a:pPr algn="ctr"/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ea typeface="Helvetica Neue Thin" panose="020B0403020202020204" pitchFamily="34" charset="0"/>
                <a:cs typeface="Cera PRO"/>
              </a:rPr>
              <a:t>Acquisition &amp; Distribution</a:t>
            </a:r>
          </a:p>
          <a:p>
            <a:pPr algn="ctr"/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ea typeface="Helvetica Neue Thin" panose="020B0403020202020204" pitchFamily="34" charset="0"/>
                <a:cs typeface="Cera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00353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4767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era PRO" pitchFamily="2" charset="0"/>
              </a:rPr>
              <a:t>Pricing Model Change</a:t>
            </a:r>
            <a:endParaRPr lang="en-US" sz="2200" dirty="0">
              <a:latin typeface="Cera PRO Light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5B5FCD-3115-A447-96B8-E85C55F0792B}"/>
              </a:ext>
            </a:extLst>
          </p:cNvPr>
          <p:cNvGrpSpPr/>
          <p:nvPr/>
        </p:nvGrpSpPr>
        <p:grpSpPr>
          <a:xfrm>
            <a:off x="3593171" y="2113110"/>
            <a:ext cx="3158247" cy="2908440"/>
            <a:chOff x="1343025" y="1773238"/>
            <a:chExt cx="3771900" cy="33909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555E86-4AD2-0B40-86E0-523D2E07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025" y="1773238"/>
              <a:ext cx="3771900" cy="33909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3094C4-ABDB-704D-8AAF-7B0264B2CC9D}"/>
                </a:ext>
              </a:extLst>
            </p:cNvPr>
            <p:cNvSpPr txBox="1"/>
            <p:nvPr/>
          </p:nvSpPr>
          <p:spPr>
            <a:xfrm>
              <a:off x="2463388" y="2058232"/>
              <a:ext cx="2029373" cy="161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Per Unique Viewer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A8D337-8528-F94B-829D-C261B8227EE1}"/>
              </a:ext>
            </a:extLst>
          </p:cNvPr>
          <p:cNvGrpSpPr/>
          <p:nvPr/>
        </p:nvGrpSpPr>
        <p:grpSpPr>
          <a:xfrm>
            <a:off x="858932" y="2113110"/>
            <a:ext cx="3158247" cy="2908440"/>
            <a:chOff x="1343025" y="1773238"/>
            <a:chExt cx="3771900" cy="33909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3A102F-4F84-D548-AE82-4258A357D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025" y="1773238"/>
              <a:ext cx="3771900" cy="33909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241F87-5DC5-484E-A80E-2DDF7CA61FBD}"/>
                </a:ext>
              </a:extLst>
            </p:cNvPr>
            <p:cNvSpPr txBox="1"/>
            <p:nvPr/>
          </p:nvSpPr>
          <p:spPr>
            <a:xfrm>
              <a:off x="2463388" y="2058232"/>
              <a:ext cx="2029373" cy="111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Flat </a:t>
              </a:r>
            </a:p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Fee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CF8EE2-E56D-7142-91F2-C548E15EF732}"/>
              </a:ext>
            </a:extLst>
          </p:cNvPr>
          <p:cNvGrpSpPr/>
          <p:nvPr/>
        </p:nvGrpSpPr>
        <p:grpSpPr>
          <a:xfrm>
            <a:off x="6297333" y="2113110"/>
            <a:ext cx="3158247" cy="2908440"/>
            <a:chOff x="1343025" y="1773238"/>
            <a:chExt cx="3771900" cy="33909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F9FDB9-C196-894E-9185-9E7D99C8F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025" y="1773238"/>
              <a:ext cx="3771900" cy="33909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32C51B-D552-434A-B21B-09BE6749DF79}"/>
                </a:ext>
              </a:extLst>
            </p:cNvPr>
            <p:cNvSpPr txBox="1"/>
            <p:nvPr/>
          </p:nvSpPr>
          <p:spPr>
            <a:xfrm>
              <a:off x="2463388" y="2058232"/>
              <a:ext cx="2108112" cy="161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Per </a:t>
              </a:r>
            </a:p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Stream</a:t>
              </a:r>
            </a:p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Minute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A1A4E9-8192-B648-9CC0-B360A4B598C6}"/>
              </a:ext>
            </a:extLst>
          </p:cNvPr>
          <p:cNvGrpSpPr/>
          <p:nvPr/>
        </p:nvGrpSpPr>
        <p:grpSpPr>
          <a:xfrm>
            <a:off x="9033753" y="2113110"/>
            <a:ext cx="3158247" cy="2908440"/>
            <a:chOff x="1343025" y="1773238"/>
            <a:chExt cx="3771900" cy="33909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CA44CA-9A2B-A441-82AC-055904C82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025" y="1773238"/>
              <a:ext cx="3771900" cy="33909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914115-09A5-FD46-B781-9D33487B8EA4}"/>
                </a:ext>
              </a:extLst>
            </p:cNvPr>
            <p:cNvSpPr txBox="1"/>
            <p:nvPr/>
          </p:nvSpPr>
          <p:spPr>
            <a:xfrm>
              <a:off x="2463388" y="2058232"/>
              <a:ext cx="2108112" cy="161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%</a:t>
              </a:r>
            </a:p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Revenue</a:t>
              </a:r>
            </a:p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Share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37439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Cera PRO" pitchFamily="2" charset="0"/>
                <a:cs typeface="+mj-cs"/>
              </a:rPr>
              <a:t>Today’s Challenges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D2B39-B4A0-4943-A51F-8EBC6942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31AC86-B45D-CD4F-9728-003F50F9F455}"/>
              </a:ext>
            </a:extLst>
          </p:cNvPr>
          <p:cNvSpPr txBox="1">
            <a:spLocks/>
          </p:cNvSpPr>
          <p:nvPr/>
        </p:nvSpPr>
        <p:spPr>
          <a:xfrm>
            <a:off x="477981" y="5083174"/>
            <a:ext cx="4390506" cy="1304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ea typeface="+mj-ea"/>
                <a:cs typeface="Cera PRO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Cera PRO" pitchFamily="2" charset="0"/>
              </a:rPr>
              <a:t>For Buyer</a:t>
            </a:r>
            <a:endParaRPr lang="en-US" sz="2200" dirty="0">
              <a:latin typeface="Cera PR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3354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4767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era PRO" pitchFamily="2" charset="0"/>
              </a:rPr>
              <a:t>Strategic, Data Driven &amp; Proactive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era PRO Light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2CC339-504C-434D-B8B1-1E4084E49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1" b="100000" l="0" r="96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0825" y="1773238"/>
            <a:ext cx="3851125" cy="38527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E6B2C7-4530-074A-9A8F-74651D7C9B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553" t="12231" r="7480" b="5365"/>
          <a:stretch/>
        </p:blipFill>
        <p:spPr>
          <a:xfrm flipH="1">
            <a:off x="1940011" y="2533136"/>
            <a:ext cx="2581568" cy="31234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3B237A-F67C-2F44-A059-011786E5417A}"/>
              </a:ext>
            </a:extLst>
          </p:cNvPr>
          <p:cNvSpPr txBox="1">
            <a:spLocks/>
          </p:cNvSpPr>
          <p:nvPr/>
        </p:nvSpPr>
        <p:spPr>
          <a:xfrm>
            <a:off x="5342634" y="3201692"/>
            <a:ext cx="852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ea typeface="+mj-ea"/>
                <a:cs typeface="Cera PRO"/>
              </a:defRPr>
            </a:lvl1pPr>
          </a:lstStyle>
          <a:p>
            <a:r>
              <a:rPr lang="en-US" dirty="0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326419610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4767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era PRO" pitchFamily="2" charset="0"/>
              </a:rPr>
              <a:t>Budget Pressure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era PRO Ligh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3CB39-05B4-134F-8D5D-B2726C72C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15" y="1773237"/>
            <a:ext cx="5172092" cy="408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63F58-8254-1149-AB59-D9905816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039" y="3189249"/>
            <a:ext cx="2906071" cy="229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9928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4767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era PRO" pitchFamily="2" charset="0"/>
              </a:rPr>
              <a:t>Speed &amp; Agility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era PRO Light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B21099-2638-E74D-9EFE-AB1D7CA7D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60" y="1754010"/>
            <a:ext cx="9445239" cy="379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4809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CA3E3C-8EAB-2C44-B063-4432AEC84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868487" y="0"/>
            <a:ext cx="7323513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717" y="433431"/>
            <a:ext cx="359946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latin typeface="Cera PRO" pitchFamily="2" charset="0"/>
                <a:cs typeface="+mj-cs"/>
              </a:rPr>
              <a:t>Change in Tool Set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31AC86-B45D-CD4F-9728-003F50F9F455}"/>
              </a:ext>
            </a:extLst>
          </p:cNvPr>
          <p:cNvSpPr txBox="1">
            <a:spLocks/>
          </p:cNvSpPr>
          <p:nvPr/>
        </p:nvSpPr>
        <p:spPr>
          <a:xfrm>
            <a:off x="1267869" y="3999862"/>
            <a:ext cx="2744190" cy="8277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ea typeface="+mj-ea"/>
                <a:cs typeface="Cera PRO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Cera PRO" pitchFamily="2" charset="0"/>
              </a:rPr>
              <a:t>From Manual Selling to Digital Transactions</a:t>
            </a:r>
            <a:endParaRPr lang="en-US" sz="2200" dirty="0">
              <a:latin typeface="Cera PR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3342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38C7F-8DE3-524D-8CFA-B2BB4A85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Digital Transformation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097F6E-9B95-9A47-8A7C-3B9F6A0C3F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2316" y="2231655"/>
            <a:ext cx="4386942" cy="24057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5EB4A1-045C-D540-9F48-720CF3F0F9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25" y="2356415"/>
            <a:ext cx="4132490" cy="23245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1B8F96-8F15-FB46-89F0-FDB109080933}"/>
              </a:ext>
            </a:extLst>
          </p:cNvPr>
          <p:cNvSpPr txBox="1">
            <a:spLocks/>
          </p:cNvSpPr>
          <p:nvPr/>
        </p:nvSpPr>
        <p:spPr>
          <a:xfrm>
            <a:off x="5675655" y="2771744"/>
            <a:ext cx="852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ea typeface="+mj-ea"/>
                <a:cs typeface="Cera PRO"/>
              </a:defRPr>
            </a:lvl1pPr>
          </a:lstStyle>
          <a:p>
            <a:r>
              <a:rPr lang="en-US" dirty="0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7286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BD3E3D-02B3-3946-A278-3F2D368E7BC9}"/>
              </a:ext>
            </a:extLst>
          </p:cNvPr>
          <p:cNvGrpSpPr/>
          <p:nvPr/>
        </p:nvGrpSpPr>
        <p:grpSpPr>
          <a:xfrm>
            <a:off x="9442864" y="2126582"/>
            <a:ext cx="3568493" cy="4582066"/>
            <a:chOff x="9470997" y="2472937"/>
            <a:chExt cx="3568493" cy="4582066"/>
          </a:xfrm>
        </p:grpSpPr>
        <p:sp>
          <p:nvSpPr>
            <p:cNvPr id="271" name="Google Shape;271;p12"/>
            <p:cNvSpPr/>
            <p:nvPr/>
          </p:nvSpPr>
          <p:spPr>
            <a:xfrm>
              <a:off x="9470997" y="6075124"/>
              <a:ext cx="2634549" cy="9798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ra PRO Light" pitchFamily="2" charset="0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79" name="Google Shape;279;p12"/>
            <p:cNvSpPr txBox="1"/>
            <p:nvPr/>
          </p:nvSpPr>
          <p:spPr>
            <a:xfrm>
              <a:off x="10359777" y="4999078"/>
              <a:ext cx="1985624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600"/>
                <a:buFont typeface="Arial"/>
                <a:buNone/>
              </a:pPr>
              <a:r>
                <a:rPr lang="en-US" sz="1600" dirty="0">
                  <a:solidFill>
                    <a:srgbClr val="595959"/>
                  </a:solidFill>
                  <a:latin typeface="Cera PRO Light" pitchFamily="2" charset="0"/>
                  <a:ea typeface="Arial"/>
                  <a:cs typeface="Arial"/>
                  <a:sym typeface="Arial"/>
                </a:rPr>
                <a:t>Rights Management</a:t>
              </a:r>
              <a:endParaRPr dirty="0">
                <a:latin typeface="Cera PRO Light" pitchFamily="2" charset="0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9759020" y="2472937"/>
              <a:ext cx="472746" cy="4727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2"/>
            <p:cNvSpPr/>
            <p:nvPr/>
          </p:nvSpPr>
          <p:spPr>
            <a:xfrm>
              <a:off x="9759020" y="3315947"/>
              <a:ext cx="472746" cy="4727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2"/>
            <p:cNvSpPr txBox="1"/>
            <p:nvPr/>
          </p:nvSpPr>
          <p:spPr>
            <a:xfrm>
              <a:off x="10359777" y="4316448"/>
              <a:ext cx="2679713" cy="246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rgbClr val="595959"/>
                  </a:solidFill>
                  <a:latin typeface="Cera PRO Light" pitchFamily="2" charset="0"/>
                  <a:ea typeface="Arial"/>
                  <a:cs typeface="Arial"/>
                  <a:sym typeface="Arial"/>
                </a:rPr>
                <a:t>Exchange</a:t>
              </a:r>
              <a:endParaRPr>
                <a:latin typeface="Cera PRO Light" pitchFamily="2" charset="0"/>
              </a:endParaRPr>
            </a:p>
          </p:txBody>
        </p:sp>
        <p:sp>
          <p:nvSpPr>
            <p:cNvPr id="284" name="Google Shape;284;p12"/>
            <p:cNvSpPr/>
            <p:nvPr/>
          </p:nvSpPr>
          <p:spPr>
            <a:xfrm>
              <a:off x="9759020" y="4213635"/>
              <a:ext cx="472746" cy="4727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2"/>
            <p:cNvSpPr txBox="1"/>
            <p:nvPr/>
          </p:nvSpPr>
          <p:spPr>
            <a:xfrm>
              <a:off x="10359777" y="3403490"/>
              <a:ext cx="2531194" cy="246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rgbClr val="595959"/>
                  </a:solidFill>
                  <a:latin typeface="Cera PRO Light" pitchFamily="2" charset="0"/>
                  <a:ea typeface="Arial"/>
                  <a:cs typeface="Arial"/>
                  <a:sym typeface="Arial"/>
                </a:rPr>
                <a:t>Contract</a:t>
              </a:r>
              <a:endParaRPr>
                <a:latin typeface="Cera PRO Light" pitchFamily="2" charset="0"/>
              </a:endParaRPr>
            </a:p>
          </p:txBody>
        </p:sp>
        <p:sp>
          <p:nvSpPr>
            <p:cNvPr id="286" name="Google Shape;286;p12"/>
            <p:cNvSpPr/>
            <p:nvPr/>
          </p:nvSpPr>
          <p:spPr>
            <a:xfrm>
              <a:off x="9759020" y="5034364"/>
              <a:ext cx="472746" cy="4727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2"/>
            <p:cNvSpPr/>
            <p:nvPr/>
          </p:nvSpPr>
          <p:spPr>
            <a:xfrm>
              <a:off x="9886250" y="2602832"/>
              <a:ext cx="214358" cy="212685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58" y="50"/>
                  </a:moveTo>
                  <a:cubicBezTo>
                    <a:pt x="58" y="54"/>
                    <a:pt x="55" y="58"/>
                    <a:pt x="51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4"/>
                    <a:pt x="0" y="5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5" y="0"/>
                    <a:pt x="58" y="3"/>
                    <a:pt x="58" y="7"/>
                  </a:cubicBezTo>
                  <a:lnTo>
                    <a:pt x="58" y="50"/>
                  </a:lnTo>
                  <a:close/>
                  <a:moveTo>
                    <a:pt x="51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7" y="26"/>
                    <a:pt x="47" y="27"/>
                    <a:pt x="47" y="29"/>
                  </a:cubicBezTo>
                  <a:cubicBezTo>
                    <a:pt x="47" y="39"/>
                    <a:pt x="39" y="47"/>
                    <a:pt x="29" y="47"/>
                  </a:cubicBezTo>
                  <a:cubicBezTo>
                    <a:pt x="19" y="47"/>
                    <a:pt x="11" y="39"/>
                    <a:pt x="11" y="29"/>
                  </a:cubicBezTo>
                  <a:cubicBezTo>
                    <a:pt x="11" y="27"/>
                    <a:pt x="11" y="26"/>
                    <a:pt x="12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50"/>
                    <a:pt x="7" y="51"/>
                    <a:pt x="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51"/>
                    <a:pt x="51" y="50"/>
                    <a:pt x="51" y="49"/>
                  </a:cubicBezTo>
                  <a:lnTo>
                    <a:pt x="51" y="24"/>
                  </a:lnTo>
                  <a:close/>
                  <a:moveTo>
                    <a:pt x="29" y="17"/>
                  </a:moveTo>
                  <a:cubicBezTo>
                    <a:pt x="23" y="17"/>
                    <a:pt x="17" y="22"/>
                    <a:pt x="17" y="29"/>
                  </a:cubicBezTo>
                  <a:cubicBezTo>
                    <a:pt x="17" y="35"/>
                    <a:pt x="23" y="40"/>
                    <a:pt x="29" y="40"/>
                  </a:cubicBezTo>
                  <a:cubicBezTo>
                    <a:pt x="35" y="40"/>
                    <a:pt x="41" y="35"/>
                    <a:pt x="41" y="29"/>
                  </a:cubicBezTo>
                  <a:cubicBezTo>
                    <a:pt x="41" y="22"/>
                    <a:pt x="35" y="17"/>
                    <a:pt x="29" y="17"/>
                  </a:cubicBezTo>
                  <a:close/>
                  <a:moveTo>
                    <a:pt x="51" y="9"/>
                  </a:moveTo>
                  <a:cubicBezTo>
                    <a:pt x="51" y="7"/>
                    <a:pt x="50" y="6"/>
                    <a:pt x="49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1" y="6"/>
                    <a:pt x="40" y="7"/>
                    <a:pt x="40" y="9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6"/>
                    <a:pt x="41" y="18"/>
                    <a:pt x="42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1" y="16"/>
                    <a:pt x="51" y="15"/>
                  </a:cubicBezTo>
                  <a:lnTo>
                    <a:pt x="5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2"/>
            <p:cNvSpPr/>
            <p:nvPr/>
          </p:nvSpPr>
          <p:spPr>
            <a:xfrm>
              <a:off x="9868747" y="3447804"/>
              <a:ext cx="261375" cy="201084"/>
            </a:xfrm>
            <a:custGeom>
              <a:avLst/>
              <a:gdLst/>
              <a:ahLst/>
              <a:cxnLst/>
              <a:rect l="l" t="t" r="r" b="b"/>
              <a:pathLst>
                <a:path w="78" h="60" extrusionOk="0">
                  <a:moveTo>
                    <a:pt x="78" y="47"/>
                  </a:moveTo>
                  <a:cubicBezTo>
                    <a:pt x="78" y="48"/>
                    <a:pt x="77" y="48"/>
                    <a:pt x="76" y="48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3" y="57"/>
                    <a:pt x="69" y="60"/>
                    <a:pt x="65" y="60"/>
                  </a:cubicBezTo>
                  <a:cubicBezTo>
                    <a:pt x="61" y="60"/>
                    <a:pt x="58" y="57"/>
                    <a:pt x="58" y="53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7"/>
                    <a:pt x="16" y="60"/>
                    <a:pt x="12" y="60"/>
                  </a:cubicBezTo>
                  <a:cubicBezTo>
                    <a:pt x="8" y="60"/>
                    <a:pt x="5" y="57"/>
                    <a:pt x="5" y="53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8"/>
                    <a:pt x="0" y="48"/>
                    <a:pt x="0" y="4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28"/>
                    <a:pt x="4" y="24"/>
                    <a:pt x="8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3"/>
                    <a:pt x="19" y="0"/>
                    <a:pt x="2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8" y="0"/>
                    <a:pt x="63" y="3"/>
                    <a:pt x="64" y="8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4" y="24"/>
                    <a:pt x="78" y="28"/>
                    <a:pt x="78" y="32"/>
                  </a:cubicBezTo>
                  <a:lnTo>
                    <a:pt x="78" y="47"/>
                  </a:lnTo>
                  <a:close/>
                  <a:moveTo>
                    <a:pt x="12" y="30"/>
                  </a:moveTo>
                  <a:cubicBezTo>
                    <a:pt x="9" y="30"/>
                    <a:pt x="6" y="33"/>
                    <a:pt x="6" y="36"/>
                  </a:cubicBezTo>
                  <a:cubicBezTo>
                    <a:pt x="6" y="39"/>
                    <a:pt x="9" y="42"/>
                    <a:pt x="12" y="42"/>
                  </a:cubicBezTo>
                  <a:cubicBezTo>
                    <a:pt x="15" y="42"/>
                    <a:pt x="18" y="39"/>
                    <a:pt x="18" y="36"/>
                  </a:cubicBezTo>
                  <a:cubicBezTo>
                    <a:pt x="18" y="33"/>
                    <a:pt x="15" y="30"/>
                    <a:pt x="12" y="30"/>
                  </a:cubicBezTo>
                  <a:close/>
                  <a:moveTo>
                    <a:pt x="58" y="24"/>
                  </a:moveTo>
                  <a:cubicBezTo>
                    <a:pt x="55" y="10"/>
                    <a:pt x="55" y="10"/>
                    <a:pt x="55" y="10"/>
                  </a:cubicBezTo>
                  <a:cubicBezTo>
                    <a:pt x="54" y="10"/>
                    <a:pt x="54" y="9"/>
                    <a:pt x="53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3" y="10"/>
                    <a:pt x="23" y="10"/>
                  </a:cubicBezTo>
                  <a:cubicBezTo>
                    <a:pt x="19" y="24"/>
                    <a:pt x="19" y="24"/>
                    <a:pt x="19" y="24"/>
                  </a:cubicBezTo>
                  <a:lnTo>
                    <a:pt x="58" y="24"/>
                  </a:lnTo>
                  <a:close/>
                  <a:moveTo>
                    <a:pt x="65" y="30"/>
                  </a:moveTo>
                  <a:cubicBezTo>
                    <a:pt x="62" y="30"/>
                    <a:pt x="59" y="33"/>
                    <a:pt x="59" y="36"/>
                  </a:cubicBezTo>
                  <a:cubicBezTo>
                    <a:pt x="59" y="39"/>
                    <a:pt x="62" y="42"/>
                    <a:pt x="65" y="42"/>
                  </a:cubicBezTo>
                  <a:cubicBezTo>
                    <a:pt x="69" y="42"/>
                    <a:pt x="71" y="39"/>
                    <a:pt x="71" y="36"/>
                  </a:cubicBezTo>
                  <a:cubicBezTo>
                    <a:pt x="71" y="33"/>
                    <a:pt x="69" y="30"/>
                    <a:pt x="65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2"/>
            <p:cNvSpPr/>
            <p:nvPr/>
          </p:nvSpPr>
          <p:spPr>
            <a:xfrm>
              <a:off x="9855520" y="4306986"/>
              <a:ext cx="275094" cy="27513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15" y="40"/>
                  </a:moveTo>
                  <a:cubicBezTo>
                    <a:pt x="15" y="38"/>
                    <a:pt x="14" y="36"/>
                    <a:pt x="14" y="34"/>
                  </a:cubicBezTo>
                  <a:cubicBezTo>
                    <a:pt x="14" y="31"/>
                    <a:pt x="15" y="29"/>
                    <a:pt x="15" y="2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4"/>
                    <a:pt x="5" y="29"/>
                    <a:pt x="5" y="34"/>
                  </a:cubicBezTo>
                  <a:cubicBezTo>
                    <a:pt x="5" y="39"/>
                    <a:pt x="6" y="43"/>
                    <a:pt x="8" y="47"/>
                  </a:cubicBezTo>
                  <a:lnTo>
                    <a:pt x="15" y="40"/>
                  </a:lnTo>
                  <a:close/>
                  <a:moveTo>
                    <a:pt x="48" y="34"/>
                  </a:moveTo>
                  <a:cubicBezTo>
                    <a:pt x="48" y="26"/>
                    <a:pt x="42" y="19"/>
                    <a:pt x="34" y="19"/>
                  </a:cubicBezTo>
                  <a:cubicBezTo>
                    <a:pt x="26" y="19"/>
                    <a:pt x="19" y="26"/>
                    <a:pt x="19" y="34"/>
                  </a:cubicBezTo>
                  <a:cubicBezTo>
                    <a:pt x="19" y="42"/>
                    <a:pt x="26" y="48"/>
                    <a:pt x="34" y="48"/>
                  </a:cubicBezTo>
                  <a:cubicBezTo>
                    <a:pt x="42" y="48"/>
                    <a:pt x="48" y="42"/>
                    <a:pt x="48" y="34"/>
                  </a:cubicBezTo>
                  <a:close/>
                  <a:moveTo>
                    <a:pt x="20" y="8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32" y="14"/>
                    <a:pt x="34" y="14"/>
                  </a:cubicBezTo>
                  <a:cubicBezTo>
                    <a:pt x="36" y="14"/>
                    <a:pt x="38" y="15"/>
                    <a:pt x="40" y="15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3" y="6"/>
                    <a:pt x="39" y="5"/>
                    <a:pt x="34" y="5"/>
                  </a:cubicBezTo>
                  <a:cubicBezTo>
                    <a:pt x="29" y="5"/>
                    <a:pt x="24" y="6"/>
                    <a:pt x="20" y="8"/>
                  </a:cubicBezTo>
                  <a:close/>
                  <a:moveTo>
                    <a:pt x="47" y="59"/>
                  </a:moveTo>
                  <a:cubicBezTo>
                    <a:pt x="40" y="52"/>
                    <a:pt x="40" y="52"/>
                    <a:pt x="40" y="52"/>
                  </a:cubicBezTo>
                  <a:cubicBezTo>
                    <a:pt x="38" y="53"/>
                    <a:pt x="36" y="53"/>
                    <a:pt x="34" y="53"/>
                  </a:cubicBezTo>
                  <a:cubicBezTo>
                    <a:pt x="32" y="53"/>
                    <a:pt x="29" y="53"/>
                    <a:pt x="27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62"/>
                    <a:pt x="29" y="63"/>
                    <a:pt x="34" y="63"/>
                  </a:cubicBezTo>
                  <a:cubicBezTo>
                    <a:pt x="39" y="63"/>
                    <a:pt x="43" y="62"/>
                    <a:pt x="47" y="59"/>
                  </a:cubicBezTo>
                  <a:close/>
                  <a:moveTo>
                    <a:pt x="60" y="47"/>
                  </a:moveTo>
                  <a:cubicBezTo>
                    <a:pt x="62" y="43"/>
                    <a:pt x="63" y="39"/>
                    <a:pt x="63" y="34"/>
                  </a:cubicBezTo>
                  <a:cubicBezTo>
                    <a:pt x="63" y="29"/>
                    <a:pt x="62" y="24"/>
                    <a:pt x="60" y="20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9"/>
                    <a:pt x="53" y="32"/>
                    <a:pt x="53" y="34"/>
                  </a:cubicBezTo>
                  <a:cubicBezTo>
                    <a:pt x="53" y="36"/>
                    <a:pt x="53" y="38"/>
                    <a:pt x="52" y="40"/>
                  </a:cubicBezTo>
                  <a:lnTo>
                    <a:pt x="6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2"/>
            <p:cNvSpPr/>
            <p:nvPr/>
          </p:nvSpPr>
          <p:spPr>
            <a:xfrm>
              <a:off x="9876774" y="5130412"/>
              <a:ext cx="235794" cy="235825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48" y="26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2" y="10"/>
                    <a:pt x="32" y="10"/>
                    <a:pt x="32" y="10"/>
                  </a:cubicBezTo>
                  <a:lnTo>
                    <a:pt x="48" y="26"/>
                  </a:lnTo>
                  <a:close/>
                  <a:moveTo>
                    <a:pt x="18" y="50"/>
                  </a:moveTo>
                  <a:cubicBezTo>
                    <a:pt x="9" y="41"/>
                    <a:pt x="9" y="41"/>
                    <a:pt x="9" y="41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4" y="53"/>
                    <a:pt x="14" y="53"/>
                    <a:pt x="14" y="53"/>
                  </a:cubicBezTo>
                  <a:lnTo>
                    <a:pt x="18" y="50"/>
                  </a:lnTo>
                  <a:close/>
                  <a:moveTo>
                    <a:pt x="33" y="17"/>
                  </a:moveTo>
                  <a:cubicBezTo>
                    <a:pt x="33" y="17"/>
                    <a:pt x="33" y="17"/>
                    <a:pt x="33" y="1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9"/>
                    <a:pt x="12" y="39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7"/>
                    <a:pt x="34" y="17"/>
                    <a:pt x="33" y="17"/>
                  </a:cubicBezTo>
                  <a:close/>
                  <a:moveTo>
                    <a:pt x="57" y="18"/>
                  </a:moveTo>
                  <a:cubicBezTo>
                    <a:pt x="50" y="24"/>
                    <a:pt x="50" y="24"/>
                    <a:pt x="50" y="24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1"/>
                    <a:pt x="43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2"/>
                    <a:pt x="58" y="13"/>
                    <a:pt x="58" y="14"/>
                  </a:cubicBezTo>
                  <a:cubicBezTo>
                    <a:pt x="58" y="15"/>
                    <a:pt x="57" y="17"/>
                    <a:pt x="5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5" name="Google Shape;305;p12"/>
            <p:cNvCxnSpPr/>
            <p:nvPr/>
          </p:nvCxnSpPr>
          <p:spPr>
            <a:xfrm>
              <a:off x="9990252" y="2960025"/>
              <a:ext cx="12574" cy="344847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dot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6" name="Google Shape;306;p12"/>
            <p:cNvCxnSpPr/>
            <p:nvPr/>
          </p:nvCxnSpPr>
          <p:spPr>
            <a:xfrm>
              <a:off x="9990252" y="3843638"/>
              <a:ext cx="12574" cy="344847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dot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7" name="Google Shape;307;p12"/>
            <p:cNvCxnSpPr/>
            <p:nvPr/>
          </p:nvCxnSpPr>
          <p:spPr>
            <a:xfrm>
              <a:off x="9990252" y="4686383"/>
              <a:ext cx="12574" cy="344847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dot"/>
              <a:miter lim="800000"/>
              <a:headEnd type="none" w="sm" len="sm"/>
              <a:tailEnd type="triangle" w="med" len="med"/>
            </a:ln>
          </p:spPr>
        </p:cxnSp>
        <p:sp>
          <p:nvSpPr>
            <p:cNvPr id="308" name="Google Shape;308;p12"/>
            <p:cNvSpPr txBox="1"/>
            <p:nvPr/>
          </p:nvSpPr>
          <p:spPr>
            <a:xfrm>
              <a:off x="10359777" y="2569295"/>
              <a:ext cx="2409126" cy="246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rgbClr val="595959"/>
                  </a:solidFill>
                  <a:latin typeface="Cera PRO Light" pitchFamily="2" charset="0"/>
                  <a:ea typeface="Arial"/>
                  <a:cs typeface="Arial"/>
                  <a:sym typeface="Arial"/>
                </a:rPr>
                <a:t>Negotiate</a:t>
              </a:r>
              <a:endParaRPr>
                <a:latin typeface="Cera PRO Light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9FA500B-9683-EC40-BF04-B03870F28EA4}"/>
              </a:ext>
            </a:extLst>
          </p:cNvPr>
          <p:cNvGrpSpPr/>
          <p:nvPr/>
        </p:nvGrpSpPr>
        <p:grpSpPr>
          <a:xfrm>
            <a:off x="-218215" y="2026397"/>
            <a:ext cx="3174414" cy="3034175"/>
            <a:chOff x="-550715" y="2472937"/>
            <a:chExt cx="3174414" cy="3034175"/>
          </a:xfrm>
        </p:grpSpPr>
        <p:sp>
          <p:nvSpPr>
            <p:cNvPr id="272" name="Google Shape;272;p12"/>
            <p:cNvSpPr txBox="1"/>
            <p:nvPr/>
          </p:nvSpPr>
          <p:spPr>
            <a:xfrm>
              <a:off x="-550715" y="2573122"/>
              <a:ext cx="2604867" cy="246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ctr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600"/>
                <a:buFont typeface="Arial"/>
                <a:buNone/>
              </a:pPr>
              <a:r>
                <a:rPr lang="en-US" sz="1600" dirty="0">
                  <a:solidFill>
                    <a:srgbClr val="595959"/>
                  </a:solidFill>
                  <a:latin typeface="Cera PRO Light" pitchFamily="2" charset="0"/>
                  <a:ea typeface="Arial"/>
                  <a:cs typeface="Arial"/>
                  <a:sym typeface="Arial"/>
                </a:rPr>
                <a:t>Search Catalogue</a:t>
              </a:r>
              <a:endParaRPr dirty="0">
                <a:latin typeface="Cera PRO Light" pitchFamily="2" charset="0"/>
              </a:endParaRPr>
            </a:p>
          </p:txBody>
        </p:sp>
        <p:sp>
          <p:nvSpPr>
            <p:cNvPr id="273" name="Google Shape;273;p12"/>
            <p:cNvSpPr/>
            <p:nvPr/>
          </p:nvSpPr>
          <p:spPr>
            <a:xfrm>
              <a:off x="2150953" y="2472937"/>
              <a:ext cx="472746" cy="4727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2"/>
            <p:cNvSpPr/>
            <p:nvPr/>
          </p:nvSpPr>
          <p:spPr>
            <a:xfrm>
              <a:off x="2267187" y="2599270"/>
              <a:ext cx="253775" cy="220075"/>
            </a:xfrm>
            <a:custGeom>
              <a:avLst/>
              <a:gdLst/>
              <a:ahLst/>
              <a:cxnLst/>
              <a:rect l="l" t="t" r="r" b="b"/>
              <a:pathLst>
                <a:path w="73" h="63" extrusionOk="0">
                  <a:moveTo>
                    <a:pt x="73" y="19"/>
                  </a:moveTo>
                  <a:cubicBezTo>
                    <a:pt x="73" y="53"/>
                    <a:pt x="73" y="53"/>
                    <a:pt x="73" y="53"/>
                  </a:cubicBezTo>
                  <a:cubicBezTo>
                    <a:pt x="73" y="58"/>
                    <a:pt x="69" y="63"/>
                    <a:pt x="64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5" y="63"/>
                    <a:pt x="0" y="58"/>
                    <a:pt x="0" y="5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4"/>
                    <a:pt x="5" y="9"/>
                    <a:pt x="1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2"/>
                    <a:pt x="25" y="0"/>
                    <a:pt x="2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0"/>
                    <a:pt x="52" y="2"/>
                    <a:pt x="53" y="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9" y="9"/>
                    <a:pt x="73" y="14"/>
                    <a:pt x="73" y="19"/>
                  </a:cubicBezTo>
                  <a:close/>
                  <a:moveTo>
                    <a:pt x="54" y="36"/>
                  </a:moveTo>
                  <a:cubicBezTo>
                    <a:pt x="54" y="27"/>
                    <a:pt x="46" y="19"/>
                    <a:pt x="37" y="19"/>
                  </a:cubicBezTo>
                  <a:cubicBezTo>
                    <a:pt x="28" y="19"/>
                    <a:pt x="20" y="27"/>
                    <a:pt x="20" y="36"/>
                  </a:cubicBezTo>
                  <a:cubicBezTo>
                    <a:pt x="20" y="46"/>
                    <a:pt x="28" y="53"/>
                    <a:pt x="37" y="53"/>
                  </a:cubicBezTo>
                  <a:cubicBezTo>
                    <a:pt x="46" y="53"/>
                    <a:pt x="54" y="46"/>
                    <a:pt x="54" y="36"/>
                  </a:cubicBezTo>
                  <a:close/>
                  <a:moveTo>
                    <a:pt x="48" y="36"/>
                  </a:moveTo>
                  <a:cubicBezTo>
                    <a:pt x="48" y="42"/>
                    <a:pt x="43" y="47"/>
                    <a:pt x="37" y="47"/>
                  </a:cubicBezTo>
                  <a:cubicBezTo>
                    <a:pt x="31" y="47"/>
                    <a:pt x="26" y="42"/>
                    <a:pt x="26" y="36"/>
                  </a:cubicBezTo>
                  <a:cubicBezTo>
                    <a:pt x="26" y="30"/>
                    <a:pt x="31" y="25"/>
                    <a:pt x="37" y="25"/>
                  </a:cubicBezTo>
                  <a:cubicBezTo>
                    <a:pt x="43" y="25"/>
                    <a:pt x="48" y="30"/>
                    <a:pt x="4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2"/>
            <p:cNvSpPr txBox="1"/>
            <p:nvPr/>
          </p:nvSpPr>
          <p:spPr>
            <a:xfrm>
              <a:off x="-56014" y="4317900"/>
              <a:ext cx="2110166" cy="246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ctr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600"/>
                <a:buFont typeface="Arial"/>
                <a:buNone/>
              </a:pPr>
              <a:r>
                <a:rPr lang="en-US" sz="1600" dirty="0">
                  <a:solidFill>
                    <a:srgbClr val="595959"/>
                  </a:solidFill>
                  <a:latin typeface="Cera PRO Light" pitchFamily="2" charset="0"/>
                  <a:ea typeface="Arial"/>
                  <a:cs typeface="Arial"/>
                  <a:sym typeface="Arial"/>
                </a:rPr>
                <a:t>Watch Screeners </a:t>
              </a:r>
              <a:endParaRPr dirty="0">
                <a:latin typeface="Cera PRO Light" pitchFamily="2" charset="0"/>
              </a:endParaRPr>
            </a:p>
          </p:txBody>
        </p:sp>
        <p:sp>
          <p:nvSpPr>
            <p:cNvPr id="276" name="Google Shape;276;p12"/>
            <p:cNvSpPr/>
            <p:nvPr/>
          </p:nvSpPr>
          <p:spPr>
            <a:xfrm>
              <a:off x="2150953" y="3315947"/>
              <a:ext cx="472746" cy="4727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2"/>
            <p:cNvSpPr txBox="1"/>
            <p:nvPr/>
          </p:nvSpPr>
          <p:spPr>
            <a:xfrm>
              <a:off x="-354974" y="5120015"/>
              <a:ext cx="2409126" cy="246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ctr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600"/>
                <a:buFont typeface="Arial"/>
                <a:buNone/>
              </a:pPr>
              <a:r>
                <a:rPr lang="en-US" sz="1600" dirty="0">
                  <a:solidFill>
                    <a:srgbClr val="595959"/>
                  </a:solidFill>
                  <a:latin typeface="Cera PRO Light" pitchFamily="2" charset="0"/>
                  <a:ea typeface="Arial"/>
                  <a:cs typeface="Arial"/>
                  <a:sym typeface="Arial"/>
                </a:rPr>
                <a:t>Connect &amp; Chat</a:t>
              </a:r>
              <a:endParaRPr dirty="0">
                <a:latin typeface="Cera PRO Light" pitchFamily="2" charset="0"/>
              </a:endParaRPr>
            </a:p>
          </p:txBody>
        </p:sp>
        <p:sp>
          <p:nvSpPr>
            <p:cNvPr id="278" name="Google Shape;278;p12"/>
            <p:cNvSpPr/>
            <p:nvPr/>
          </p:nvSpPr>
          <p:spPr>
            <a:xfrm>
              <a:off x="2150953" y="4213635"/>
              <a:ext cx="472746" cy="4727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2"/>
            <p:cNvSpPr/>
            <p:nvPr/>
          </p:nvSpPr>
          <p:spPr>
            <a:xfrm>
              <a:off x="2150953" y="5034364"/>
              <a:ext cx="472746" cy="4727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2"/>
            <p:cNvSpPr/>
            <p:nvPr/>
          </p:nvSpPr>
          <p:spPr>
            <a:xfrm>
              <a:off x="2245907" y="3482661"/>
              <a:ext cx="268799" cy="142924"/>
            </a:xfrm>
            <a:custGeom>
              <a:avLst/>
              <a:gdLst/>
              <a:ahLst/>
              <a:cxnLst/>
              <a:rect l="l" t="t" r="r" b="b"/>
              <a:pathLst>
                <a:path w="73" h="39" extrusionOk="0">
                  <a:moveTo>
                    <a:pt x="53" y="39"/>
                  </a:moveTo>
                  <a:cubicBezTo>
                    <a:pt x="48" y="39"/>
                    <a:pt x="44" y="37"/>
                    <a:pt x="40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29" y="37"/>
                    <a:pt x="24" y="39"/>
                    <a:pt x="19" y="39"/>
                  </a:cubicBezTo>
                  <a:cubicBezTo>
                    <a:pt x="8" y="39"/>
                    <a:pt x="0" y="3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4" y="0"/>
                    <a:pt x="73" y="9"/>
                    <a:pt x="73" y="20"/>
                  </a:cubicBezTo>
                  <a:cubicBezTo>
                    <a:pt x="73" y="30"/>
                    <a:pt x="64" y="39"/>
                    <a:pt x="53" y="39"/>
                  </a:cubicBezTo>
                  <a:close/>
                  <a:moveTo>
                    <a:pt x="31" y="17"/>
                  </a:moveTo>
                  <a:cubicBezTo>
                    <a:pt x="31" y="16"/>
                    <a:pt x="31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2" y="7"/>
                    <a:pt x="22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8"/>
                    <a:pt x="16" y="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7" y="16"/>
                    <a:pt x="7" y="1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8" y="23"/>
                    <a:pt x="8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1"/>
                    <a:pt x="16" y="32"/>
                    <a:pt x="17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3" y="31"/>
                    <a:pt x="23" y="30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1" y="23"/>
                    <a:pt x="31" y="23"/>
                    <a:pt x="31" y="22"/>
                  </a:cubicBezTo>
                  <a:lnTo>
                    <a:pt x="31" y="17"/>
                  </a:lnTo>
                  <a:close/>
                  <a:moveTo>
                    <a:pt x="48" y="20"/>
                  </a:moveTo>
                  <a:cubicBezTo>
                    <a:pt x="46" y="20"/>
                    <a:pt x="43" y="22"/>
                    <a:pt x="43" y="24"/>
                  </a:cubicBezTo>
                  <a:cubicBezTo>
                    <a:pt x="43" y="27"/>
                    <a:pt x="46" y="29"/>
                    <a:pt x="48" y="29"/>
                  </a:cubicBezTo>
                  <a:cubicBezTo>
                    <a:pt x="51" y="29"/>
                    <a:pt x="53" y="27"/>
                    <a:pt x="53" y="24"/>
                  </a:cubicBezTo>
                  <a:cubicBezTo>
                    <a:pt x="53" y="22"/>
                    <a:pt x="51" y="20"/>
                    <a:pt x="48" y="20"/>
                  </a:cubicBezTo>
                  <a:close/>
                  <a:moveTo>
                    <a:pt x="58" y="10"/>
                  </a:moveTo>
                  <a:cubicBezTo>
                    <a:pt x="55" y="10"/>
                    <a:pt x="53" y="12"/>
                    <a:pt x="53" y="15"/>
                  </a:cubicBezTo>
                  <a:cubicBezTo>
                    <a:pt x="53" y="17"/>
                    <a:pt x="55" y="20"/>
                    <a:pt x="58" y="20"/>
                  </a:cubicBezTo>
                  <a:cubicBezTo>
                    <a:pt x="61" y="20"/>
                    <a:pt x="63" y="17"/>
                    <a:pt x="63" y="15"/>
                  </a:cubicBezTo>
                  <a:cubicBezTo>
                    <a:pt x="63" y="12"/>
                    <a:pt x="61" y="10"/>
                    <a:pt x="58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2"/>
            <p:cNvSpPr/>
            <p:nvPr/>
          </p:nvSpPr>
          <p:spPr>
            <a:xfrm>
              <a:off x="2264205" y="4317900"/>
              <a:ext cx="236729" cy="240879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29" y="53"/>
                  </a:moveTo>
                  <a:cubicBezTo>
                    <a:pt x="28" y="53"/>
                    <a:pt x="27" y="54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5" y="54"/>
                    <a:pt x="24" y="53"/>
                    <a:pt x="24" y="5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30"/>
                    <a:pt x="0" y="29"/>
                    <a:pt x="0" y="28"/>
                  </a:cubicBezTo>
                  <a:cubicBezTo>
                    <a:pt x="0" y="27"/>
                    <a:pt x="0" y="25"/>
                    <a:pt x="1" y="2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0"/>
                    <a:pt x="50" y="0"/>
                    <a:pt x="51" y="0"/>
                  </a:cubicBezTo>
                  <a:cubicBezTo>
                    <a:pt x="51" y="0"/>
                    <a:pt x="52" y="1"/>
                    <a:pt x="52" y="1"/>
                  </a:cubicBezTo>
                  <a:cubicBezTo>
                    <a:pt x="53" y="2"/>
                    <a:pt x="53" y="3"/>
                    <a:pt x="53" y="4"/>
                  </a:cubicBezTo>
                  <a:lnTo>
                    <a:pt x="29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2"/>
            <p:cNvSpPr/>
            <p:nvPr/>
          </p:nvSpPr>
          <p:spPr>
            <a:xfrm>
              <a:off x="2265694" y="5128702"/>
              <a:ext cx="258251" cy="243311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63" y="25"/>
                  </a:moveTo>
                  <a:cubicBezTo>
                    <a:pt x="49" y="39"/>
                    <a:pt x="49" y="39"/>
                    <a:pt x="49" y="39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2" y="59"/>
                    <a:pt x="52" y="60"/>
                    <a:pt x="51" y="60"/>
                  </a:cubicBezTo>
                  <a:cubicBezTo>
                    <a:pt x="50" y="60"/>
                    <a:pt x="50" y="60"/>
                    <a:pt x="49" y="6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4" y="60"/>
                    <a:pt x="14" y="60"/>
                    <a:pt x="13" y="60"/>
                  </a:cubicBezTo>
                  <a:cubicBezTo>
                    <a:pt x="12" y="60"/>
                    <a:pt x="12" y="59"/>
                    <a:pt x="12" y="58"/>
                  </a:cubicBezTo>
                  <a:cubicBezTo>
                    <a:pt x="12" y="58"/>
                    <a:pt x="12" y="58"/>
                    <a:pt x="12" y="57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4"/>
                    <a:pt x="0" y="23"/>
                  </a:cubicBezTo>
                  <a:cubicBezTo>
                    <a:pt x="0" y="22"/>
                    <a:pt x="2" y="22"/>
                    <a:pt x="3" y="22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3" y="0"/>
                    <a:pt x="34" y="1"/>
                    <a:pt x="34" y="1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2" y="22"/>
                    <a:pt x="64" y="22"/>
                    <a:pt x="64" y="23"/>
                  </a:cubicBezTo>
                  <a:cubicBezTo>
                    <a:pt x="64" y="24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Cera PRO Light" pitchFamily="2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2" name="Google Shape;302;p12"/>
            <p:cNvCxnSpPr/>
            <p:nvPr/>
          </p:nvCxnSpPr>
          <p:spPr>
            <a:xfrm>
              <a:off x="2376666" y="3831063"/>
              <a:ext cx="12574" cy="344847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dot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3" name="Google Shape;303;p12"/>
            <p:cNvCxnSpPr/>
            <p:nvPr/>
          </p:nvCxnSpPr>
          <p:spPr>
            <a:xfrm>
              <a:off x="2376666" y="4695830"/>
              <a:ext cx="12574" cy="344847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dot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04" name="Google Shape;304;p12"/>
            <p:cNvCxnSpPr/>
            <p:nvPr/>
          </p:nvCxnSpPr>
          <p:spPr>
            <a:xfrm>
              <a:off x="2376666" y="2971100"/>
              <a:ext cx="12574" cy="344847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dot"/>
              <a:miter lim="800000"/>
              <a:headEnd type="none" w="sm" len="sm"/>
              <a:tailEnd type="triangle" w="med" len="med"/>
            </a:ln>
          </p:spPr>
        </p:cxnSp>
        <p:sp>
          <p:nvSpPr>
            <p:cNvPr id="309" name="Google Shape;309;p12"/>
            <p:cNvSpPr txBox="1"/>
            <p:nvPr/>
          </p:nvSpPr>
          <p:spPr>
            <a:xfrm>
              <a:off x="-550715" y="3403487"/>
              <a:ext cx="2604867" cy="246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ctr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600"/>
                <a:buFont typeface="Arial"/>
                <a:buNone/>
              </a:pPr>
              <a:r>
                <a:rPr lang="en-US" sz="1600" dirty="0">
                  <a:solidFill>
                    <a:srgbClr val="595959"/>
                  </a:solidFill>
                  <a:latin typeface="Cera PRO Light" pitchFamily="2" charset="0"/>
                  <a:ea typeface="Arial"/>
                  <a:cs typeface="Arial"/>
                  <a:sym typeface="Arial"/>
                </a:rPr>
                <a:t>Discover</a:t>
              </a:r>
              <a:endParaRPr dirty="0">
                <a:latin typeface="Cera PRO Light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EF32E250-A64F-774B-87E6-60B66478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525" y="209681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era PRO" pitchFamily="2" charset="0"/>
              </a:rPr>
              <a:t>The Vuulr Digital Marketplace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517C37-FF71-AC4A-94F9-7628DFC78C08}"/>
              </a:ext>
            </a:extLst>
          </p:cNvPr>
          <p:cNvGrpSpPr/>
          <p:nvPr/>
        </p:nvGrpSpPr>
        <p:grpSpPr>
          <a:xfrm>
            <a:off x="2089519" y="1853149"/>
            <a:ext cx="8436339" cy="4991652"/>
            <a:chOff x="2089519" y="1509263"/>
            <a:chExt cx="8436339" cy="4991652"/>
          </a:xfrm>
        </p:grpSpPr>
        <p:pic>
          <p:nvPicPr>
            <p:cNvPr id="299" name="Google Shape;299;p12" descr="F:\Trabajos\Envato\Graphic River\Duckson\Elements\laptop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89519" y="1509263"/>
              <a:ext cx="8436339" cy="4991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1DF5F1-ACDC-4B41-B755-E0567D9E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9195" y="1979416"/>
              <a:ext cx="5150707" cy="3403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568577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Cera PRO" pitchFamily="2" charset="0"/>
                <a:cs typeface="+mj-cs"/>
              </a:rPr>
              <a:t>The Business  Model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31AC86-B45D-CD4F-9728-003F50F9F455}"/>
              </a:ext>
            </a:extLst>
          </p:cNvPr>
          <p:cNvSpPr txBox="1">
            <a:spLocks/>
          </p:cNvSpPr>
          <p:nvPr/>
        </p:nvSpPr>
        <p:spPr>
          <a:xfrm>
            <a:off x="477981" y="5083174"/>
            <a:ext cx="4390506" cy="1304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ea typeface="+mj-ea"/>
                <a:cs typeface="Cera PRO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200" dirty="0">
                <a:latin typeface="Cera PRO" pitchFamily="2" charset="0"/>
              </a:rPr>
              <a:t>Reducing Friction</a:t>
            </a:r>
            <a:endParaRPr lang="en-US" sz="2200" dirty="0">
              <a:latin typeface="Cera PRO Light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5A7AC-42AF-F643-A1E7-46A2611E26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487" y="-36195"/>
            <a:ext cx="7323514" cy="69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6961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49210-D041-084A-BA0A-456129839236}"/>
              </a:ext>
            </a:extLst>
          </p:cNvPr>
          <p:cNvSpPr txBox="1"/>
          <p:nvPr/>
        </p:nvSpPr>
        <p:spPr>
          <a:xfrm>
            <a:off x="1416050" y="1773238"/>
            <a:ext cx="52477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Free to Register Accounts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Free to List Catalogue (Front &amp; Back) &amp; Non- exclusive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Vuulr Invests its own $s Marketing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Buyers make offers Direct to Sellers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Negotiate and Agree Commercial Terms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Deal Memo Generated &amp; Agreed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Vuulr earns 10% commission on Success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179B1-45A9-8644-9E93-18C53D2CB722}"/>
              </a:ext>
            </a:extLst>
          </p:cNvPr>
          <p:cNvSpPr txBox="1"/>
          <p:nvPr/>
        </p:nvSpPr>
        <p:spPr>
          <a:xfrm>
            <a:off x="1416050" y="972678"/>
            <a:ext cx="1604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ra PRO" pitchFamily="2" charset="0"/>
              </a:rPr>
              <a:t>Sellers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AB2A2-D52E-3143-946D-0DEFD5774028}"/>
              </a:ext>
            </a:extLst>
          </p:cNvPr>
          <p:cNvSpPr txBox="1"/>
          <p:nvPr/>
        </p:nvSpPr>
        <p:spPr>
          <a:xfrm>
            <a:off x="6814219" y="1773238"/>
            <a:ext cx="4977645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Free to Register Accounts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Aggregates Multiple Catalogues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Free to Search/Discovery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Watch Trailers &amp; Screeners  On demand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Instant Avails Check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Negotiate and Agree Commercial Terms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rPr>
              <a:t>Deal Memo Generated &amp; Agreed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BFB3E0-CC33-6646-AC29-8F8EF8289056}"/>
              </a:ext>
            </a:extLst>
          </p:cNvPr>
          <p:cNvSpPr txBox="1"/>
          <p:nvPr/>
        </p:nvSpPr>
        <p:spPr>
          <a:xfrm>
            <a:off x="6814219" y="972678"/>
            <a:ext cx="164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ra PRO" pitchFamily="2" charset="0"/>
              </a:rPr>
              <a:t>Buyers</a:t>
            </a:r>
          </a:p>
        </p:txBody>
      </p:sp>
    </p:spTree>
    <p:extLst>
      <p:ext uri="{BB962C8B-B14F-4D97-AF65-F5344CB8AC3E}">
        <p14:creationId xmlns:p14="http://schemas.microsoft.com/office/powerpoint/2010/main" val="999905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EF32E250-A64F-774B-87E6-60B66478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525" y="44767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latin typeface="Cera PRO" pitchFamily="2" charset="0"/>
              </a:rPr>
              <a:t>Vuulr’s</a:t>
            </a:r>
            <a:r>
              <a:rPr lang="en-US" dirty="0">
                <a:latin typeface="Cera PRO" pitchFamily="2" charset="0"/>
              </a:rPr>
              <a:t> Finished Content Marketplace 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517C37-FF71-AC4A-94F9-7628DFC78C08}"/>
              </a:ext>
            </a:extLst>
          </p:cNvPr>
          <p:cNvGrpSpPr/>
          <p:nvPr/>
        </p:nvGrpSpPr>
        <p:grpSpPr>
          <a:xfrm>
            <a:off x="1028981" y="2476432"/>
            <a:ext cx="5189104" cy="3205040"/>
            <a:chOff x="2089519" y="1509263"/>
            <a:chExt cx="8436339" cy="4991652"/>
          </a:xfrm>
        </p:grpSpPr>
        <p:pic>
          <p:nvPicPr>
            <p:cNvPr id="299" name="Google Shape;299;p12" descr="F:\Trabajos\Envato\Graphic River\Duckson\Elements\laptop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89519" y="1509263"/>
              <a:ext cx="8436339" cy="4991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1DF5F1-ACDC-4B41-B755-E0567D9E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9195" y="1979416"/>
              <a:ext cx="5150707" cy="3403744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E85CA2-D2A7-7340-996C-88688FF92C6C}"/>
              </a:ext>
            </a:extLst>
          </p:cNvPr>
          <p:cNvCxnSpPr/>
          <p:nvPr/>
        </p:nvCxnSpPr>
        <p:spPr>
          <a:xfrm>
            <a:off x="6254956" y="2255520"/>
            <a:ext cx="0" cy="325526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561FE0D-1A88-724B-81AB-952592ABCB7E}"/>
              </a:ext>
            </a:extLst>
          </p:cNvPr>
          <p:cNvSpPr txBox="1"/>
          <p:nvPr/>
        </p:nvSpPr>
        <p:spPr>
          <a:xfrm>
            <a:off x="6656883" y="2186126"/>
            <a:ext cx="49305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 Light" pitchFamily="2" charset="0"/>
                <a:cs typeface="Cera PRO"/>
              </a:rPr>
              <a:t>31,000+ Unique Titles (Film &amp; TV)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era PRO Light" pitchFamily="2" charset="0"/>
              <a:cs typeface="Cera PRO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 Light" pitchFamily="2" charset="0"/>
                <a:cs typeface="Cera PRO"/>
              </a:rPr>
              <a:t>170,000+ Hours of Content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era PRO Light" pitchFamily="2" charset="0"/>
              <a:cs typeface="Cera PRO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 Light" pitchFamily="2" charset="0"/>
                <a:cs typeface="Cera PRO"/>
              </a:rPr>
              <a:t>12,000+ Users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 Light" pitchFamily="2" charset="0"/>
                <a:cs typeface="Cera PRO"/>
              </a:rPr>
              <a:t>8,000 Sellers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 Light" pitchFamily="2" charset="0"/>
                <a:cs typeface="Cera PRO"/>
              </a:rPr>
              <a:t>6,500 Buyers</a:t>
            </a: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ra PRO Light" pitchFamily="2" charset="0"/>
              <a:cs typeface="Cera PRO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 Light" pitchFamily="2" charset="0"/>
                <a:cs typeface="Cera PRO"/>
              </a:rPr>
              <a:t>11 Days – Average time to close a deal (20-40x faster!)</a:t>
            </a:r>
          </a:p>
        </p:txBody>
      </p:sp>
    </p:spTree>
    <p:extLst>
      <p:ext uri="{BB962C8B-B14F-4D97-AF65-F5344CB8AC3E}">
        <p14:creationId xmlns:p14="http://schemas.microsoft.com/office/powerpoint/2010/main" val="88853408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50" y="1557338"/>
            <a:ext cx="7131050" cy="4310062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6600" dirty="0">
                <a:latin typeface="Cera PRO" pitchFamily="2" charset="0"/>
              </a:rPr>
              <a:t>Thank You</a:t>
            </a:r>
            <a:br>
              <a:rPr lang="en-US" sz="6600" dirty="0">
                <a:latin typeface="Cera PRO" pitchFamily="2" charset="0"/>
              </a:rPr>
            </a:br>
            <a:r>
              <a:rPr lang="en-US" dirty="0">
                <a:latin typeface="Cera PRO" pitchFamily="2" charset="0"/>
              </a:rPr>
              <a:t>Live Demo</a:t>
            </a:r>
            <a:br>
              <a:rPr lang="en-US" dirty="0">
                <a:latin typeface="Cera PRO" pitchFamily="2" charset="0"/>
              </a:rPr>
            </a:br>
            <a:r>
              <a:rPr lang="en-US" dirty="0">
                <a:latin typeface="Cera PRO" pitchFamily="2" charset="0"/>
              </a:rPr>
              <a:t>Q&amp;A 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Cera PRO Ligh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77A176-2837-7C40-80BA-53CCFE9E5E18}"/>
              </a:ext>
            </a:extLst>
          </p:cNvPr>
          <p:cNvSpPr txBox="1">
            <a:spLocks/>
          </p:cNvSpPr>
          <p:nvPr/>
        </p:nvSpPr>
        <p:spPr>
          <a:xfrm>
            <a:off x="1416050" y="6107972"/>
            <a:ext cx="4367530" cy="1002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ea typeface="+mj-ea"/>
                <a:cs typeface="Cera PRO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 err="1">
                <a:latin typeface="Cera PRO" pitchFamily="2" charset="0"/>
              </a:rPr>
              <a:t>Ben.Flint@vuulr.com</a:t>
            </a:r>
            <a:endParaRPr lang="en-US" sz="2800" dirty="0">
              <a:latin typeface="Cera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6122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8337" y="630321"/>
            <a:ext cx="12192000" cy="2225174"/>
          </a:xfrm>
        </p:spPr>
        <p:txBody>
          <a:bodyPr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Cera PRO" pitchFamily="2" charset="0"/>
              </a:rPr>
              <a:t>The Structure of </a:t>
            </a:r>
            <a:br>
              <a:rPr lang="en-US" dirty="0">
                <a:latin typeface="Cera PRO" pitchFamily="2" charset="0"/>
              </a:rPr>
            </a:br>
            <a:r>
              <a:rPr lang="en-US" dirty="0">
                <a:latin typeface="Cera PRO" pitchFamily="2" charset="0"/>
              </a:rPr>
              <a:t>The Industry is Changing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era PRO Ligh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CF790-4AA8-2E41-B937-E517E8D53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483" y="2395956"/>
            <a:ext cx="10160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00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BD34DD-1CF2-334B-91D3-393E3866B9F4}"/>
              </a:ext>
            </a:extLst>
          </p:cNvPr>
          <p:cNvGrpSpPr/>
          <p:nvPr/>
        </p:nvGrpSpPr>
        <p:grpSpPr>
          <a:xfrm>
            <a:off x="733439" y="1104173"/>
            <a:ext cx="3526327" cy="4260052"/>
            <a:chOff x="733439" y="1104173"/>
            <a:chExt cx="3526327" cy="42600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4264C-12BB-3645-BB8F-5590358C7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duotone>
                <a:prstClr val="black"/>
                <a:srgbClr val="0598E2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3439" y="1104173"/>
              <a:ext cx="3526327" cy="352574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06716F-FABD-E847-BE84-16B1D11B55A6}"/>
                </a:ext>
              </a:extLst>
            </p:cNvPr>
            <p:cNvSpPr txBox="1"/>
            <p:nvPr/>
          </p:nvSpPr>
          <p:spPr>
            <a:xfrm>
              <a:off x="1476931" y="4902560"/>
              <a:ext cx="2039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Globalisation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1EC0B1C-00DF-9245-A4EF-5C5F23102BE1}"/>
              </a:ext>
            </a:extLst>
          </p:cNvPr>
          <p:cNvGrpSpPr/>
          <p:nvPr/>
        </p:nvGrpSpPr>
        <p:grpSpPr>
          <a:xfrm>
            <a:off x="3934434" y="1494401"/>
            <a:ext cx="4337457" cy="3851894"/>
            <a:chOff x="3934434" y="1494401"/>
            <a:chExt cx="4337457" cy="3851894"/>
          </a:xfrm>
        </p:grpSpPr>
        <p:pic>
          <p:nvPicPr>
            <p:cNvPr id="4" name="Picture 3" descr="A picture containing bed, white&#10;&#10;Description automatically generated">
              <a:extLst>
                <a:ext uri="{FF2B5EF4-FFF2-40B4-BE49-F238E27FC236}">
                  <a16:creationId xmlns:a16="http://schemas.microsoft.com/office/drawing/2014/main" id="{D4A94E9C-E238-5E4B-B3BD-AD02E69B2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34434" y="1494401"/>
              <a:ext cx="4337457" cy="293071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A12C25-EE59-AF40-B74E-17CD0AABE460}"/>
                </a:ext>
              </a:extLst>
            </p:cNvPr>
            <p:cNvSpPr txBox="1"/>
            <p:nvPr/>
          </p:nvSpPr>
          <p:spPr>
            <a:xfrm>
              <a:off x="4209855" y="4884630"/>
              <a:ext cx="3786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Audience Fragmentation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836626E-4E9B-3440-8E46-C71867090838}"/>
              </a:ext>
            </a:extLst>
          </p:cNvPr>
          <p:cNvGrpSpPr/>
          <p:nvPr/>
        </p:nvGrpSpPr>
        <p:grpSpPr>
          <a:xfrm>
            <a:off x="8237030" y="1486510"/>
            <a:ext cx="3526327" cy="3877715"/>
            <a:chOff x="8237030" y="1486510"/>
            <a:chExt cx="3526327" cy="38777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FD831B-B05A-164E-9792-FC314ABAB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7030" y="1486510"/>
              <a:ext cx="3526327" cy="29386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3761F6-CDA7-234D-A6E2-34ACA12EB6B7}"/>
                </a:ext>
              </a:extLst>
            </p:cNvPr>
            <p:cNvSpPr txBox="1"/>
            <p:nvPr/>
          </p:nvSpPr>
          <p:spPr>
            <a:xfrm>
              <a:off x="8495615" y="4902560"/>
              <a:ext cx="30091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itchFamily="2" charset="0"/>
                </a:rPr>
                <a:t>Deal Value Decline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4516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Cera PRO" pitchFamily="2" charset="0"/>
                <a:cs typeface="+mj-cs"/>
              </a:rPr>
              <a:t>Today’s Challenges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D2B39-B4A0-4943-A51F-8EBC6942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31AC86-B45D-CD4F-9728-003F50F9F455}"/>
              </a:ext>
            </a:extLst>
          </p:cNvPr>
          <p:cNvSpPr txBox="1">
            <a:spLocks/>
          </p:cNvSpPr>
          <p:nvPr/>
        </p:nvSpPr>
        <p:spPr>
          <a:xfrm>
            <a:off x="477981" y="5083174"/>
            <a:ext cx="4390506" cy="1304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/>
                <a:ea typeface="+mj-ea"/>
                <a:cs typeface="Cera PRO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Cera PRO" pitchFamily="2" charset="0"/>
              </a:rPr>
              <a:t>For Sellers</a:t>
            </a:r>
            <a:endParaRPr lang="en-US" sz="2200" dirty="0">
              <a:latin typeface="Cera PR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5176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239" y="347467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era PRO" pitchFamily="2" charset="0"/>
              </a:rPr>
              <a:t>Distribution Reach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era PRO Light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81D9F-9E2A-054E-AAD7-5497F3C90A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01C7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239" y="2021695"/>
            <a:ext cx="9639221" cy="514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0269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4767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latin typeface="Cera PRO" pitchFamily="2" charset="0"/>
              </a:rPr>
              <a:t>Monetisation</a:t>
            </a:r>
            <a:r>
              <a:rPr lang="en-US" dirty="0">
                <a:latin typeface="Cera PRO" pitchFamily="2" charset="0"/>
              </a:rPr>
              <a:t> of Back Catalogue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era PRO Light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61EB5-29ED-514A-BE75-2003CFA9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9244" y="1913890"/>
            <a:ext cx="8128000" cy="4127500"/>
          </a:xfrm>
          <a:prstGeom prst="rect">
            <a:avLst/>
          </a:prstGeom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34395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4767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era PRO" pitchFamily="2" charset="0"/>
              </a:rPr>
              <a:t>Deal/Opportunity Structure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era PRO" pitchFamily="2" charset="0"/>
            </a:endParaRPr>
          </a:p>
        </p:txBody>
      </p:sp>
      <p:pic>
        <p:nvPicPr>
          <p:cNvPr id="3" name="Picture 2" descr="A picture containing indoor, sitting, counter, small&#10;&#10;Description automatically generated">
            <a:extLst>
              <a:ext uri="{FF2B5EF4-FFF2-40B4-BE49-F238E27FC236}">
                <a16:creationId xmlns:a16="http://schemas.microsoft.com/office/drawing/2014/main" id="{67CC6277-5B4F-EF44-B062-759AA3E72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6531" y="1794453"/>
            <a:ext cx="3785237" cy="3865417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Picture 5" descr="A picture containing indoor, sitting, counter, small&#10;&#10;Description automatically generated">
            <a:extLst>
              <a:ext uri="{FF2B5EF4-FFF2-40B4-BE49-F238E27FC236}">
                <a16:creationId xmlns:a16="http://schemas.microsoft.com/office/drawing/2014/main" id="{248399BA-0809-DB47-B33A-DBA39643C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510" y="1794452"/>
            <a:ext cx="4318660" cy="3865417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31D1AA-065B-1C4E-8246-B04196914DBD}"/>
              </a:ext>
            </a:extLst>
          </p:cNvPr>
          <p:cNvSpPr txBox="1"/>
          <p:nvPr/>
        </p:nvSpPr>
        <p:spPr>
          <a:xfrm>
            <a:off x="1844150" y="5722829"/>
            <a:ext cx="302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ra PRO" pitchFamily="2" charset="0"/>
              </a:rPr>
              <a:t>From Few Large/Exclusive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2E45F-2958-D147-8274-B54C79E8C17E}"/>
              </a:ext>
            </a:extLst>
          </p:cNvPr>
          <p:cNvSpPr txBox="1"/>
          <p:nvPr/>
        </p:nvSpPr>
        <p:spPr>
          <a:xfrm>
            <a:off x="7096058" y="5723109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ra PRO" pitchFamily="2" charset="0"/>
              </a:rPr>
              <a:t>Many but Smaller/Non-Exclusive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B8411-6FA2-E64C-B038-748D0ECFEBCA}"/>
              </a:ext>
            </a:extLst>
          </p:cNvPr>
          <p:cNvSpPr txBox="1"/>
          <p:nvPr/>
        </p:nvSpPr>
        <p:spPr>
          <a:xfrm>
            <a:off x="5625468" y="5722829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ra PRO" pitchFamily="2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85755679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971EB-7E01-0547-9114-17A9E78BD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0985" y="992958"/>
            <a:ext cx="6047861" cy="5471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79453DE-8493-D241-9B36-C37B2308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4767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era PRO" pitchFamily="2" charset="0"/>
              </a:rPr>
              <a:t>Rights Complexity</a:t>
            </a:r>
            <a:endParaRPr lang="en-US" sz="2200" dirty="0">
              <a:latin typeface="Cera PR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8592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3666</TotalTime>
  <Words>284</Words>
  <Application>Microsoft Macintosh PowerPoint</Application>
  <PresentationFormat>Widescreen</PresentationFormat>
  <Paragraphs>98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Cera PRO</vt:lpstr>
      <vt:lpstr>Cera PRO Light</vt:lpstr>
      <vt:lpstr>Futura Medium</vt:lpstr>
      <vt:lpstr>Office Theme</vt:lpstr>
      <vt:lpstr>PowerPoint Presentation</vt:lpstr>
      <vt:lpstr>Vuulr’s Finished Content Marketplace </vt:lpstr>
      <vt:lpstr>The Structure of  The Industry is Changing</vt:lpstr>
      <vt:lpstr>PowerPoint Presentation</vt:lpstr>
      <vt:lpstr>Today’s Challenges</vt:lpstr>
      <vt:lpstr>Distribution Reach</vt:lpstr>
      <vt:lpstr>Monetisation of Back Catalogue</vt:lpstr>
      <vt:lpstr>Deal/Opportunity Structure</vt:lpstr>
      <vt:lpstr>Rights Complexity</vt:lpstr>
      <vt:lpstr>Pricing Model Change</vt:lpstr>
      <vt:lpstr>Today’s Challenges</vt:lpstr>
      <vt:lpstr>Strategic, Data Driven &amp; Proactive</vt:lpstr>
      <vt:lpstr>Budget Pressure</vt:lpstr>
      <vt:lpstr>Speed &amp; Agility</vt:lpstr>
      <vt:lpstr>Change in Tool Set</vt:lpstr>
      <vt:lpstr>Digital Transformation</vt:lpstr>
      <vt:lpstr>The Vuulr Digital Marketplace</vt:lpstr>
      <vt:lpstr>The Business  Model</vt:lpstr>
      <vt:lpstr>PowerPoint Presentation</vt:lpstr>
      <vt:lpstr>Thank You Live Demo Q&amp;A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McKee</dc:creator>
  <cp:lastModifiedBy>Ben Flint</cp:lastModifiedBy>
  <cp:revision>82</cp:revision>
  <dcterms:created xsi:type="dcterms:W3CDTF">2019-11-26T06:43:40Z</dcterms:created>
  <dcterms:modified xsi:type="dcterms:W3CDTF">2021-09-21T15:50:29Z</dcterms:modified>
</cp:coreProperties>
</file>